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EC151-5D60-4271-928F-B8A9C27141C1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E4DE8-A178-4DDA-BE1B-FA7974423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638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E4DE8-A178-4DDA-BE1B-FA7974423B1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331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126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55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87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701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92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642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68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67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82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202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191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69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03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93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6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00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89708F7-56CC-4A3D-AA26-DF6333B19BF3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A72D7F8-0AA0-41D7-B96F-02E97E2E3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0855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  <p:sldLayoutId id="214748398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C895F7-4E59-40FB-87DD-ACE47F94C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62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board with writing on it&#10;&#10;Description automatically generated with medium confidence">
            <a:extLst>
              <a:ext uri="{FF2B5EF4-FFF2-40B4-BE49-F238E27FC236}">
                <a16:creationId xmlns:a16="http://schemas.microsoft.com/office/drawing/2014/main" id="{C4866C1B-A68E-4F9F-9637-3B6D456956C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A4C720E-710D-44F8-A8D7-2BAA61E181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 amt="5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D78DD1-A6DD-4775-A4A7-664E2124E6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>
            <a:normAutofit/>
          </a:bodyPr>
          <a:lstStyle/>
          <a:p>
            <a:r>
              <a:rPr lang="en-GB"/>
              <a:t>The Mathematics of Extreme Events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128B4C-808B-4708-B62D-3B863AB572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>
            <a:normAutofit/>
          </a:bodyPr>
          <a:lstStyle/>
          <a:p>
            <a:r>
              <a:rPr lang="en-GB"/>
              <a:t>Dr Christian Rohrbeck &amp; Dr Karol Bacik</a:t>
            </a:r>
          </a:p>
        </p:txBody>
      </p:sp>
    </p:spTree>
    <p:extLst>
      <p:ext uri="{BB962C8B-B14F-4D97-AF65-F5344CB8AC3E}">
        <p14:creationId xmlns:p14="http://schemas.microsoft.com/office/powerpoint/2010/main" val="44054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EE465-AF1D-4321-A524-C9AD2FD8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Number of Earthquakes Worldwide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A2B127E-6E8F-41C5-B62F-276EAA3BA999}"/>
                  </a:ext>
                </a:extLst>
              </p:cNvPr>
              <p:cNvSpPr txBox="1"/>
              <p:nvPr/>
            </p:nvSpPr>
            <p:spPr>
              <a:xfrm>
                <a:off x="685800" y="2178121"/>
                <a:ext cx="6588303" cy="3920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Interest lies in modelling the yearly number of earthquakes with a magnitude of 7.0 or above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A popular model for counts defines the probability that we will record</a:t>
                </a:r>
                <a:r>
                  <a:rPr lang="en-GB" sz="24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k</a:t>
                </a:r>
                <a:r>
                  <a:rPr lang="en-GB" sz="24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=0,1,2,3,.. </a:t>
                </a:r>
                <a:r>
                  <a:rPr lang="en-GB" sz="2400" dirty="0"/>
                  <a:t>earthquakes as </a:t>
                </a:r>
              </a:p>
              <a:p>
                <a:endParaRPr lang="en-GB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GB" sz="2800" b="0" i="0" smtClean="0">
                          <a:latin typeface="Cambria Math" panose="02040503050406030204" pitchFamily="18" charset="0"/>
                        </a:rPr>
                        <m:t>∗</m:t>
                      </m:r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</m:e>
                      </m:func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GB" sz="2800" dirty="0"/>
              </a:p>
              <a:p>
                <a:endParaRPr lang="en-GB" sz="2400" dirty="0"/>
              </a:p>
              <a:p>
                <a:r>
                  <a:rPr lang="en-GB" sz="2400" dirty="0"/>
                  <a:t>where the parameter </a:t>
                </a:r>
                <a:r>
                  <a:rPr lang="en-GB" sz="2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</a:t>
                </a:r>
                <a:r>
                  <a:rPr lang="en-GB" sz="2400" dirty="0"/>
                  <a:t> &gt; 0 is unknown.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A2B127E-6E8F-41C5-B62F-276EAA3BA9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178121"/>
                <a:ext cx="6588303" cy="3920560"/>
              </a:xfrm>
              <a:prstGeom prst="rect">
                <a:avLst/>
              </a:prstGeom>
              <a:blipFill>
                <a:blip r:embed="rId2"/>
                <a:stretch>
                  <a:fillRect l="-1481" t="-1244" b="-26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Image result for earthquake">
            <a:extLst>
              <a:ext uri="{FF2B5EF4-FFF2-40B4-BE49-F238E27FC236}">
                <a16:creationId xmlns:a16="http://schemas.microsoft.com/office/drawing/2014/main" id="{B74E0E19-9CC5-4C4E-BB64-F69D5FD02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646" y="2250041"/>
            <a:ext cx="4707238" cy="38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92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0E2B-67DB-4CC0-BFCB-D7CE8A122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Number of earthquakes Worldwide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8FB405-7D7C-4D21-8A54-8C2700605826}"/>
              </a:ext>
            </a:extLst>
          </p:cNvPr>
          <p:cNvSpPr txBox="1"/>
          <p:nvPr/>
        </p:nvSpPr>
        <p:spPr>
          <a:xfrm>
            <a:off x="1027416" y="1982913"/>
            <a:ext cx="58151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We can estimate </a:t>
            </a:r>
            <a:r>
              <a:rPr lang="en-GB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r>
              <a:rPr lang="en-GB" sz="2400" dirty="0"/>
              <a:t> as the average number of earthquakes within in a year.</a:t>
            </a:r>
          </a:p>
          <a:p>
            <a:endParaRPr lang="en-GB" sz="2400" dirty="0"/>
          </a:p>
          <a:p>
            <a:r>
              <a:rPr lang="en-GB" sz="2400" dirty="0"/>
              <a:t>For the given data, we estimate </a:t>
            </a:r>
            <a:r>
              <a:rPr lang="en-GB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r>
              <a:rPr lang="en-GB" sz="2400" dirty="0"/>
              <a:t> as 15.1.</a:t>
            </a:r>
          </a:p>
          <a:p>
            <a:endParaRPr lang="en-GB" sz="2400" dirty="0"/>
          </a:p>
          <a:p>
            <a:r>
              <a:rPr lang="en-GB" sz="2400" dirty="0"/>
              <a:t>The plot on the right shows the probabilities for the different values of </a:t>
            </a:r>
            <a:r>
              <a:rPr lang="en-GB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k</a:t>
            </a:r>
            <a:r>
              <a:rPr lang="en-GB" sz="2400" dirty="0"/>
              <a:t>.</a:t>
            </a:r>
          </a:p>
          <a:p>
            <a:endParaRPr lang="en-GB" sz="2400" dirty="0"/>
          </a:p>
          <a:p>
            <a:r>
              <a:rPr lang="en-GB" sz="2400" dirty="0"/>
              <a:t>This model allows for any positive count, even 10,000,000. </a:t>
            </a:r>
          </a:p>
        </p:txBody>
      </p:sp>
      <p:pic>
        <p:nvPicPr>
          <p:cNvPr id="6" name="Picture 5" descr="Chart, histogram&#10;&#10;Description automatically generated">
            <a:extLst>
              <a:ext uri="{FF2B5EF4-FFF2-40B4-BE49-F238E27FC236}">
                <a16:creationId xmlns:a16="http://schemas.microsoft.com/office/drawing/2014/main" id="{564B6ED8-36DF-49B0-AF70-444738191D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205" y="1839433"/>
            <a:ext cx="4746834" cy="474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33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DBC5C-761E-44BA-8A11-91885EB7C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Exercise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ABC436-48F1-43B6-B0D4-964CA15D6F10}"/>
              </a:ext>
            </a:extLst>
          </p:cNvPr>
          <p:cNvSpPr txBox="1"/>
          <p:nvPr/>
        </p:nvSpPr>
        <p:spPr>
          <a:xfrm>
            <a:off x="910118" y="2065867"/>
            <a:ext cx="1059608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Consider the modelling of heatwaves (these are </a:t>
            </a:r>
            <a:r>
              <a:rPr lang="en-GB" sz="2400" b="0" i="0" dirty="0">
                <a:effectLst/>
              </a:rPr>
              <a:t>extended periods of hot weather).</a:t>
            </a:r>
          </a:p>
          <a:p>
            <a:endParaRPr lang="en-GB" sz="2400" dirty="0"/>
          </a:p>
          <a:p>
            <a:r>
              <a:rPr lang="en-GB" sz="2400" dirty="0"/>
              <a:t>Which aspects may we be interested in modelling? </a:t>
            </a:r>
          </a:p>
          <a:p>
            <a:r>
              <a:rPr lang="en-GB" sz="2400" b="1" dirty="0"/>
              <a:t>Hint: </a:t>
            </a:r>
            <a:r>
              <a:rPr lang="en-GB" sz="2400" dirty="0"/>
              <a:t>Remember the concepts of </a:t>
            </a:r>
            <a:r>
              <a:rPr lang="en-GB" sz="2400" u="sng" dirty="0"/>
              <a:t>frequency</a:t>
            </a:r>
            <a:r>
              <a:rPr lang="en-GB" sz="2400" dirty="0"/>
              <a:t> and </a:t>
            </a:r>
            <a:r>
              <a:rPr lang="en-GB" sz="2400" u="sng" dirty="0"/>
              <a:t>severity</a:t>
            </a:r>
            <a:r>
              <a:rPr lang="en-GB" sz="2400" dirty="0"/>
              <a:t>.</a:t>
            </a:r>
          </a:p>
          <a:p>
            <a:pPr>
              <a:lnSpc>
                <a:spcPct val="150000"/>
              </a:lnSpc>
            </a:pPr>
            <a:endParaRPr lang="en-GB" sz="2400" dirty="0"/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en-GB" sz="2400" dirty="0"/>
              <a:t>How often do heatwaves occur?              -&gt;      </a:t>
            </a:r>
            <a:r>
              <a:rPr lang="en-GB" sz="2400" b="1" dirty="0"/>
              <a:t>Frequency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en-GB" sz="2400" dirty="0"/>
              <a:t>How long are the heatwaves in days?     -&gt;      </a:t>
            </a:r>
            <a:r>
              <a:rPr lang="en-GB" sz="2400" b="1" dirty="0"/>
              <a:t>Severity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en-GB" sz="2400" dirty="0"/>
              <a:t>How high will the temperatures be?       -&gt;      </a:t>
            </a:r>
            <a:r>
              <a:rPr lang="en-GB" sz="2400" b="1" dirty="0"/>
              <a:t>Severity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8726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666E1-E58C-4272-A33D-EFB775CA0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Exercise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00C45B-ED88-4F52-98FB-D98227B9A717}"/>
              </a:ext>
            </a:extLst>
          </p:cNvPr>
          <p:cNvSpPr txBox="1"/>
          <p:nvPr/>
        </p:nvSpPr>
        <p:spPr>
          <a:xfrm>
            <a:off x="969195" y="1900718"/>
            <a:ext cx="984803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For the River Avon at </a:t>
            </a:r>
            <a:r>
              <a:rPr lang="en-GB" sz="2400" dirty="0" err="1"/>
              <a:t>Bathford</a:t>
            </a:r>
            <a:r>
              <a:rPr lang="en-GB" sz="2400" dirty="0"/>
              <a:t>, a river flow above 180 m^3/s was recorded in</a:t>
            </a:r>
          </a:p>
          <a:p>
            <a:r>
              <a:rPr lang="en-GB" sz="2400" dirty="0"/>
              <a:t> </a:t>
            </a:r>
          </a:p>
          <a:p>
            <a:r>
              <a:rPr lang="en-GB" sz="2400" dirty="0"/>
              <a:t>1972, 1979, 1985, 1989, 1995, 1999, 2000, 2002, 2008, 2009, 2012 and 2013</a:t>
            </a:r>
          </a:p>
          <a:p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Using one of the methods introduced today, calculate the probability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GB" sz="2400" dirty="0"/>
              <a:t> that the river flow exceeds 180 m^3/s in a year.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What is the estimated probability that the next time the river flow exceeds 180 m^3/s is in 2024?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Do you think it is reasonable to assume that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GB" sz="2400" dirty="0"/>
              <a:t> is constant between 1972 and 2013?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38239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5F18F-E1FB-4025-915E-8A02403DB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Exercise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12B898-9A16-487F-8D16-5C31EC1FEC39}"/>
              </a:ext>
            </a:extLst>
          </p:cNvPr>
          <p:cNvSpPr txBox="1"/>
          <p:nvPr/>
        </p:nvSpPr>
        <p:spPr>
          <a:xfrm>
            <a:off x="872199" y="2065867"/>
            <a:ext cx="104293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We are interested in modelling the number of periods with extreme heat for the city of Dresden in Germany. </a:t>
            </a:r>
          </a:p>
          <a:p>
            <a:endParaRPr lang="en-GB" sz="2400" dirty="0"/>
          </a:p>
          <a:p>
            <a:r>
              <a:rPr lang="en-GB" sz="2400" dirty="0"/>
              <a:t>The total number of heatwaves for the years 2000 to 2018 was </a:t>
            </a:r>
            <a:r>
              <a:rPr lang="en-GB" sz="2400" b="1" dirty="0"/>
              <a:t>36.</a:t>
            </a:r>
          </a:p>
          <a:p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Define a model for the number of heatwaves within a year and estimate any unknown model parameters.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What is the probability that the number of heatwaves in a year is less than 2?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What is the probability that there is at least 1 heatwave in a year?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0631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30CB-98CA-4131-B5A0-3AD701B28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We MEAN BY EXTREME EVENTS?</a:t>
            </a:r>
          </a:p>
        </p:txBody>
      </p:sp>
      <p:pic>
        <p:nvPicPr>
          <p:cNvPr id="1028" name="Picture 4" descr="Image result for lottery win">
            <a:extLst>
              <a:ext uri="{FF2B5EF4-FFF2-40B4-BE49-F238E27FC236}">
                <a16:creationId xmlns:a16="http://schemas.microsoft.com/office/drawing/2014/main" id="{B1939BEF-AB34-4557-A6B4-2B0CD44FB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96" y="1915976"/>
            <a:ext cx="2990403" cy="225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leicester city title">
            <a:extLst>
              <a:ext uri="{FF2B5EF4-FFF2-40B4-BE49-F238E27FC236}">
                <a16:creationId xmlns:a16="http://schemas.microsoft.com/office/drawing/2014/main" id="{B370FE1E-295D-412C-9470-9AC8FC7E8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04" y="4408807"/>
            <a:ext cx="3956568" cy="213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flooding uk 2021">
            <a:extLst>
              <a:ext uri="{FF2B5EF4-FFF2-40B4-BE49-F238E27FC236}">
                <a16:creationId xmlns:a16="http://schemas.microsoft.com/office/drawing/2014/main" id="{2282F0C7-596B-46FB-8B10-3DD7053CC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185" y="4274804"/>
            <a:ext cx="3466567" cy="222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Climate of the UK">
            <a:extLst>
              <a:ext uri="{FF2B5EF4-FFF2-40B4-BE49-F238E27FC236}">
                <a16:creationId xmlns:a16="http://schemas.microsoft.com/office/drawing/2014/main" id="{0CF0301E-4C74-4B80-AE8A-4919BC811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3492" y="4408807"/>
            <a:ext cx="2495763" cy="2159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extreme events">
            <a:extLst>
              <a:ext uri="{FF2B5EF4-FFF2-40B4-BE49-F238E27FC236}">
                <a16:creationId xmlns:a16="http://schemas.microsoft.com/office/drawing/2014/main" id="{0BBF9731-6329-4A53-99FB-84B21122C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152" y="1842610"/>
            <a:ext cx="40386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white christmas">
            <a:extLst>
              <a:ext uri="{FF2B5EF4-FFF2-40B4-BE49-F238E27FC236}">
                <a16:creationId xmlns:a16="http://schemas.microsoft.com/office/drawing/2014/main" id="{9DE21F43-B379-4200-9438-4CB9A4133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057" y="1757767"/>
            <a:ext cx="2743292" cy="246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524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0CE4F-EDCA-4CE8-B65A-88C2F5447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363038"/>
          </a:xfrm>
        </p:spPr>
        <p:txBody>
          <a:bodyPr/>
          <a:lstStyle/>
          <a:p>
            <a:r>
              <a:rPr lang="en-GB" dirty="0"/>
              <a:t>What are we interested in?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0103BD-87CE-4017-9C1C-7161F8FA83C4}"/>
              </a:ext>
            </a:extLst>
          </p:cNvPr>
          <p:cNvSpPr txBox="1"/>
          <p:nvPr/>
        </p:nvSpPr>
        <p:spPr>
          <a:xfrm>
            <a:off x="791108" y="2198670"/>
            <a:ext cx="10026117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How often do these extremes happen, aka </a:t>
            </a:r>
            <a:r>
              <a:rPr lang="en-GB" sz="2600" b="1" u="sng" dirty="0"/>
              <a:t>frequency</a:t>
            </a:r>
            <a:r>
              <a:rPr lang="en-GB" sz="2400" dirty="0"/>
              <a:t>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For some cases, we can calculate it exactly: 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GB" sz="2400" dirty="0"/>
              <a:t>The chance to win the lottery is  </a:t>
            </a:r>
            <a:r>
              <a:rPr lang="en-GB" sz="2400" b="0" i="0" dirty="0">
                <a:effectLst/>
              </a:rPr>
              <a:t>1 in 45,057,474.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1" dirty="0"/>
              <a:t>However, we have to estimate the frequency in many situations.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We also have to predict the </a:t>
            </a:r>
            <a:r>
              <a:rPr lang="en-GB" sz="2600" b="1" u="sng" dirty="0"/>
              <a:t>severity</a:t>
            </a:r>
            <a:r>
              <a:rPr lang="en-GB" sz="2400" dirty="0"/>
              <a:t> of an extreme event: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GB" sz="2400" dirty="0"/>
              <a:t>What is the wind speed our house has to withstand?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GB" sz="2400" dirty="0"/>
              <a:t>How high may flood levels be in the next 100 years?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GB" sz="24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9347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D602C-B80E-4AB4-B422-B9359A95C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30608"/>
            <a:ext cx="10131425" cy="1302983"/>
          </a:xfrm>
        </p:spPr>
        <p:txBody>
          <a:bodyPr/>
          <a:lstStyle/>
          <a:p>
            <a:r>
              <a:rPr lang="en-GB" dirty="0"/>
              <a:t>What ARE WE INTERESTED IN?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1CD420-287B-4D43-B0DC-8B3F336BB7E1}"/>
              </a:ext>
            </a:extLst>
          </p:cNvPr>
          <p:cNvSpPr txBox="1"/>
          <p:nvPr/>
        </p:nvSpPr>
        <p:spPr>
          <a:xfrm>
            <a:off x="808964" y="1497525"/>
            <a:ext cx="10369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Recorded River Flow for the River Avon at </a:t>
            </a:r>
            <a:r>
              <a:rPr lang="en-GB" sz="2400" dirty="0" err="1"/>
              <a:t>Bathford</a:t>
            </a:r>
            <a:r>
              <a:rPr lang="en-GB" sz="2400" dirty="0"/>
              <a:t> between 1970 and 2020</a:t>
            </a:r>
          </a:p>
        </p:txBody>
      </p:sp>
      <p:pic>
        <p:nvPicPr>
          <p:cNvPr id="4" name="Picture 3" descr="Chart, scatter chart&#10;&#10;Description automatically generated">
            <a:extLst>
              <a:ext uri="{FF2B5EF4-FFF2-40B4-BE49-F238E27FC236}">
                <a16:creationId xmlns:a16="http://schemas.microsoft.com/office/drawing/2014/main" id="{5A9E7CED-0DE7-40D7-845B-4FB47B883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7" y="2000050"/>
            <a:ext cx="10563798" cy="4527342"/>
          </a:xfrm>
          <a:prstGeom prst="rect">
            <a:avLst/>
          </a:prstGeom>
        </p:spPr>
      </p:pic>
      <p:pic>
        <p:nvPicPr>
          <p:cNvPr id="6" name="Picture 5" descr="Chart, scatter chart&#10;&#10;Description automatically generated">
            <a:extLst>
              <a:ext uri="{FF2B5EF4-FFF2-40B4-BE49-F238E27FC236}">
                <a16:creationId xmlns:a16="http://schemas.microsoft.com/office/drawing/2014/main" id="{708159F0-7581-400F-ACF7-D2A74BB6C8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72" y="2040912"/>
            <a:ext cx="10563793" cy="452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18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1B277-8A57-428F-BA27-4022339C1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 of this class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330E76-4AF4-45C6-AA4D-BACC52187D7C}"/>
              </a:ext>
            </a:extLst>
          </p:cNvPr>
          <p:cNvSpPr txBox="1"/>
          <p:nvPr/>
        </p:nvSpPr>
        <p:spPr>
          <a:xfrm>
            <a:off x="996593" y="1900718"/>
            <a:ext cx="105096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/>
              <a:t>We will introduce two models for the frequency of an extreme event.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/>
              <a:t>These models help to address questions such as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GB" sz="2400" dirty="0"/>
              <a:t>How many years until the next white Christmas?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endParaRPr lang="en-GB" sz="2400" dirty="0"/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GB" sz="2400" dirty="0"/>
              <a:t>How many earthquakes are recorded worldwide within a year?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We also consider the estimation of these models</a:t>
            </a:r>
          </a:p>
        </p:txBody>
      </p:sp>
    </p:spTree>
    <p:extLst>
      <p:ext uri="{BB962C8B-B14F-4D97-AF65-F5344CB8AC3E}">
        <p14:creationId xmlns:p14="http://schemas.microsoft.com/office/powerpoint/2010/main" val="67133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A8A23-6B21-4D04-833D-1CE5A30E5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/>
              <a:t>How many years until the next white Christmas?</a:t>
            </a:r>
            <a:br>
              <a:rPr lang="en-GB" sz="3600" dirty="0"/>
            </a:br>
            <a:r>
              <a:rPr lang="en-GB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5779CC-435C-4790-9B5A-C8FAB16EB8B3}"/>
              </a:ext>
            </a:extLst>
          </p:cNvPr>
          <p:cNvSpPr txBox="1"/>
          <p:nvPr/>
        </p:nvSpPr>
        <p:spPr>
          <a:xfrm>
            <a:off x="924674" y="1549591"/>
            <a:ext cx="1082896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Let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GB" sz="2400" b="1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2400" dirty="0"/>
              <a:t>be the probability of a white Christmas in any considered year.</a:t>
            </a:r>
          </a:p>
          <a:p>
            <a:endParaRPr lang="en-GB" sz="2400" dirty="0"/>
          </a:p>
          <a:p>
            <a:r>
              <a:rPr lang="en-GB" sz="2400" dirty="0"/>
              <a:t>Suppose that we just experienced a white Christmas.</a:t>
            </a:r>
          </a:p>
          <a:p>
            <a:endParaRPr lang="en-GB" sz="2400" dirty="0"/>
          </a:p>
          <a:p>
            <a:r>
              <a:rPr lang="en-GB" sz="2400" dirty="0"/>
              <a:t>The probability that we have to wait 1 year is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GB" sz="2400" dirty="0"/>
              <a:t>. </a:t>
            </a:r>
          </a:p>
          <a:p>
            <a:pPr lvl="1"/>
            <a:r>
              <a:rPr lang="en-GB" sz="2400" dirty="0"/>
              <a:t>Snow again next year</a:t>
            </a:r>
          </a:p>
          <a:p>
            <a:endParaRPr lang="en-GB" sz="2400" dirty="0"/>
          </a:p>
          <a:p>
            <a:r>
              <a:rPr lang="en-GB" sz="2400" dirty="0"/>
              <a:t>The probability that we have to wait 2 years is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(1-p) * p</a:t>
            </a:r>
            <a:r>
              <a:rPr lang="en-GB" sz="2400" dirty="0"/>
              <a:t>.</a:t>
            </a:r>
          </a:p>
          <a:p>
            <a:r>
              <a:rPr lang="en-GB" sz="2400" dirty="0"/>
              <a:t>	No snow next year  </a:t>
            </a:r>
            <a:r>
              <a:rPr lang="en-GB" sz="2400" u="sng" dirty="0"/>
              <a:t>and</a:t>
            </a:r>
            <a:r>
              <a:rPr lang="en-GB" sz="2400" dirty="0"/>
              <a:t> Snow the year after  </a:t>
            </a:r>
          </a:p>
          <a:p>
            <a:endParaRPr lang="en-GB" sz="2400" dirty="0"/>
          </a:p>
          <a:p>
            <a:r>
              <a:rPr lang="en-GB" sz="2400" dirty="0"/>
              <a:t>The probability that we have to wait 3 years is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(1-p) * (1-p) * p</a:t>
            </a:r>
            <a:r>
              <a:rPr lang="en-GB" sz="2400" dirty="0"/>
              <a:t>.</a:t>
            </a:r>
          </a:p>
          <a:p>
            <a:pPr lvl="1"/>
            <a:r>
              <a:rPr lang="en-GB" sz="2400" dirty="0"/>
              <a:t>No snow in Year 1  </a:t>
            </a:r>
            <a:r>
              <a:rPr lang="en-GB" sz="2400" u="sng" dirty="0"/>
              <a:t>and</a:t>
            </a:r>
            <a:r>
              <a:rPr lang="en-GB" sz="2400" dirty="0"/>
              <a:t> No snow in Year 2 </a:t>
            </a:r>
            <a:r>
              <a:rPr lang="en-GB" sz="2400" u="sng" dirty="0"/>
              <a:t>and</a:t>
            </a:r>
            <a:r>
              <a:rPr lang="en-GB" sz="2400" dirty="0"/>
              <a:t> Snow in Year 3</a:t>
            </a:r>
          </a:p>
          <a:p>
            <a:endParaRPr lang="en-GB" sz="2400" dirty="0"/>
          </a:p>
        </p:txBody>
      </p:sp>
      <p:pic>
        <p:nvPicPr>
          <p:cNvPr id="1026" name="Picture 2" descr="Image result for white christmas">
            <a:extLst>
              <a:ext uri="{FF2B5EF4-FFF2-40B4-BE49-F238E27FC236}">
                <a16:creationId xmlns:a16="http://schemas.microsoft.com/office/drawing/2014/main" id="{6021FAB4-53D9-4D4E-9895-083B380A0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661" y="2220383"/>
            <a:ext cx="3718139" cy="286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6982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2D5C9-3A22-4166-A649-7510AEB62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782299" cy="1456267"/>
          </a:xfrm>
        </p:spPr>
        <p:txBody>
          <a:bodyPr/>
          <a:lstStyle/>
          <a:p>
            <a:r>
              <a:rPr lang="en-GB" sz="3600" dirty="0"/>
              <a:t>How many years until the next white Christmas?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D8FD12-F822-485D-90BF-355E8F671648}"/>
              </a:ext>
            </a:extLst>
          </p:cNvPr>
          <p:cNvSpPr txBox="1"/>
          <p:nvPr/>
        </p:nvSpPr>
        <p:spPr>
          <a:xfrm>
            <a:off x="1206500" y="3591805"/>
            <a:ext cx="10668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For South-West England, a white Christmas was recorded for the following years</a:t>
            </a:r>
          </a:p>
          <a:p>
            <a:endParaRPr lang="en-GB" sz="2400" dirty="0"/>
          </a:p>
          <a:p>
            <a:r>
              <a:rPr lang="en-GB" sz="2400" dirty="0"/>
              <a:t>1961, 1964, 1970, 1981, 1985, 1990, 1993, 1995 1996, 1999, 2000, 2001, 2004, 2013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b="1" dirty="0"/>
              <a:t>How can we estimate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the probability p </a:t>
            </a:r>
            <a:r>
              <a:rPr lang="en-GB" sz="2400" b="1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A50ED18-4554-459A-A234-751CADB889E5}"/>
                  </a:ext>
                </a:extLst>
              </p:cNvPr>
              <p:cNvSpPr txBox="1"/>
              <p:nvPr/>
            </p:nvSpPr>
            <p:spPr>
              <a:xfrm>
                <a:off x="1206500" y="2065867"/>
                <a:ext cx="9639300" cy="14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We find that the probability that we have to wait </a:t>
                </a:r>
                <a:r>
                  <a:rPr lang="en-GB" sz="2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k </a:t>
                </a:r>
                <a:r>
                  <a:rPr lang="en-GB" sz="2400" dirty="0"/>
                  <a:t>=1,2,3,.. years is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A50ED18-4554-459A-A234-751CADB889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500" y="2065867"/>
                <a:ext cx="9639300" cy="1454244"/>
              </a:xfrm>
              <a:prstGeom prst="rect">
                <a:avLst/>
              </a:prstGeom>
              <a:blipFill>
                <a:blip r:embed="rId2"/>
                <a:stretch>
                  <a:fillRect l="-1012" t="-42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9677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645C4-A3FE-459F-8C44-82810E087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693399" cy="1456267"/>
          </a:xfrm>
        </p:spPr>
        <p:txBody>
          <a:bodyPr/>
          <a:lstStyle/>
          <a:p>
            <a:r>
              <a:rPr lang="en-GB" sz="3600" dirty="0"/>
              <a:t>How many years until the next white Christmas?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17A18B-3355-46FE-BA5B-19E2E1BE3467}"/>
              </a:ext>
            </a:extLst>
          </p:cNvPr>
          <p:cNvSpPr txBox="1"/>
          <p:nvPr/>
        </p:nvSpPr>
        <p:spPr>
          <a:xfrm>
            <a:off x="685801" y="1955800"/>
            <a:ext cx="1111249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To estimate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GB" sz="2400" b="1" dirty="0"/>
              <a:t>, we can perform the following two steps:</a:t>
            </a:r>
          </a:p>
          <a:p>
            <a:pPr marL="342900" indent="-342900">
              <a:buFont typeface="+mj-lt"/>
              <a:buAutoNum type="arabicPeriod"/>
            </a:pPr>
            <a:endParaRPr lang="en-GB" sz="2400" dirty="0"/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Calculate the average time between consecutive white Christmases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lvl="1"/>
            <a:r>
              <a:rPr lang="en-GB" sz="2400" dirty="0"/>
              <a:t>For South-west England, the number of years between white Christmases were</a:t>
            </a:r>
          </a:p>
          <a:p>
            <a:pPr lvl="1"/>
            <a:r>
              <a:rPr lang="en-GB" sz="2400" dirty="0"/>
              <a:t>3, 6, 11, 4, 5, 3, 2, 1, 3, 1, 1, 3 and 9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/>
              <a:t>So the average number of years between white Christmases was 52 / 13 = 4.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The estimate for the probability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GB" sz="2400" dirty="0"/>
              <a:t> is then (1 / average time calculated in Step 1)</a:t>
            </a:r>
          </a:p>
          <a:p>
            <a:pPr marL="342900" indent="-342900">
              <a:buFont typeface="+mj-lt"/>
              <a:buAutoNum type="arabicPeriod"/>
            </a:pPr>
            <a:endParaRPr lang="en-GB" sz="2400" dirty="0"/>
          </a:p>
          <a:p>
            <a:r>
              <a:rPr lang="en-GB" sz="2400" dirty="0"/>
              <a:t>	So our estimate for 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GB" sz="2400" dirty="0"/>
              <a:t>  is 1 / 4 = 0.25.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0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9D6B0-E3ED-4618-AC18-F2658F88A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231158"/>
            <a:ext cx="10131425" cy="1456267"/>
          </a:xfrm>
        </p:spPr>
        <p:txBody>
          <a:bodyPr/>
          <a:lstStyle/>
          <a:p>
            <a:r>
              <a:rPr lang="en-GB" dirty="0"/>
              <a:t>Number of earthquakes worldwide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0B9C9-6D98-4B19-98C3-B6C88B9CE591}"/>
              </a:ext>
            </a:extLst>
          </p:cNvPr>
          <p:cNvSpPr txBox="1"/>
          <p:nvPr/>
        </p:nvSpPr>
        <p:spPr>
          <a:xfrm>
            <a:off x="685800" y="1424660"/>
            <a:ext cx="1072236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United States Geological Survey provides the number of earthquakes over the past 32 years.</a:t>
            </a:r>
          </a:p>
          <a:p>
            <a:endParaRPr lang="en-GB" dirty="0"/>
          </a:p>
        </p:txBody>
      </p:sp>
      <p:pic>
        <p:nvPicPr>
          <p:cNvPr id="8" name="Picture 7" descr="Chart, bar chart&#10;&#10;Description automatically generated">
            <a:extLst>
              <a:ext uri="{FF2B5EF4-FFF2-40B4-BE49-F238E27FC236}">
                <a16:creationId xmlns:a16="http://schemas.microsoft.com/office/drawing/2014/main" id="{BE9E0559-22E9-4CEB-A783-3350CD81C3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35" y="1963916"/>
            <a:ext cx="10178691" cy="37998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2CCF2B3-8826-4529-847C-823FD2A9EAF7}"/>
              </a:ext>
            </a:extLst>
          </p:cNvPr>
          <p:cNvSpPr txBox="1"/>
          <p:nvPr/>
        </p:nvSpPr>
        <p:spPr>
          <a:xfrm>
            <a:off x="685800" y="5861952"/>
            <a:ext cx="1017869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Light colours indicate the earthquakes with a magnitude between 7.0 and 8.0, and darker colours are earthquakes above 8.0 on the Richter scale.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05561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486</TotalTime>
  <Words>888</Words>
  <Application>Microsoft Macintosh PowerPoint</Application>
  <PresentationFormat>Widescreen</PresentationFormat>
  <Paragraphs>115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Wingdings</vt:lpstr>
      <vt:lpstr>Celestial</vt:lpstr>
      <vt:lpstr>The Mathematics of Extreme Events</vt:lpstr>
      <vt:lpstr>What Do We MEAN BY EXTREME EVENTS?</vt:lpstr>
      <vt:lpstr>What are we interested in?</vt:lpstr>
      <vt:lpstr>What ARE WE INTERESTED IN?</vt:lpstr>
      <vt:lpstr>Aim of this class</vt:lpstr>
      <vt:lpstr>How many years until the next white Christmas?  </vt:lpstr>
      <vt:lpstr>How many years until the next white Christmas?</vt:lpstr>
      <vt:lpstr>How many years until the next white Christmas?</vt:lpstr>
      <vt:lpstr>Number of earthquakes worldwide</vt:lpstr>
      <vt:lpstr>Number of Earthquakes Worldwide</vt:lpstr>
      <vt:lpstr>Number of earthquakes Worldwide</vt:lpstr>
      <vt:lpstr>Exercise 1</vt:lpstr>
      <vt:lpstr>Exercise 2</vt:lpstr>
      <vt:lpstr>Exercise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Mathematics of Extreme Events</dc:title>
  <dc:creator>Christian Rohrbeck</dc:creator>
  <cp:lastModifiedBy>Microsoft Office User</cp:lastModifiedBy>
  <cp:revision>32</cp:revision>
  <dcterms:created xsi:type="dcterms:W3CDTF">2022-02-20T14:20:44Z</dcterms:created>
  <dcterms:modified xsi:type="dcterms:W3CDTF">2022-02-26T12:38:44Z</dcterms:modified>
</cp:coreProperties>
</file>